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6"/>
  </p:notesMasterIdLst>
  <p:handoutMasterIdLst>
    <p:handoutMasterId r:id="rId7"/>
  </p:handoutMasterIdLst>
  <p:sldIdLst>
    <p:sldId id="302" r:id="rId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226" autoAdjust="0"/>
  </p:normalViewPr>
  <p:slideViewPr>
    <p:cSldViewPr snapToGrid="0">
      <p:cViewPr varScale="1">
        <p:scale>
          <a:sx n="84" d="100"/>
          <a:sy n="84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ECA55-825B-40C4-AA80-03964DC4EE0C}" type="datetime1">
              <a:rPr lang="fr-FR" noProof="0" smtClean="0"/>
              <a:t>06/07/2023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fr-FR" smtClean="0"/>
              <a:pPr rtl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0839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63293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37481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39099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5958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84018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21416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30176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09060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: Form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5" name="Forme libre : Form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’imag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space réservé d’imag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6" name="Espace réservé d’imag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’imag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Espace réservé d’imag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2" name="Espace réservé d’imag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3" name="Espace réservé d’imag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7" name="Espace réservé du texte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8" name="Espace réservé du texte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9" name="Espace réservé du texte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399156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61842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5428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2259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23879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0618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20080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26858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7054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874A61BF-D000-4F99-B580-8C1CD6096ED3}" type="datetime4">
              <a:rPr lang="fr-FR" noProof="0" smtClean="0">
                <a:latin typeface="+mn-lt"/>
              </a:rPr>
              <a:t>6 juillet 2023</a:t>
            </a:fld>
            <a:endParaRPr lang="fr-FR" noProof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Rapport annuel</a:t>
            </a:r>
            <a:endParaRPr lang="fr-FR" b="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482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6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>
            <a:extLst>
              <a:ext uri="{FF2B5EF4-FFF2-40B4-BE49-F238E27FC236}">
                <a16:creationId xmlns:a16="http://schemas.microsoft.com/office/drawing/2014/main" id="{C64A7FBF-2DE0-4849-9DC7-AB2BCC1E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95" y="2012602"/>
            <a:ext cx="1828798" cy="2743198"/>
          </a:xfr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7409"/>
            <a:ext cx="8389620" cy="78004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sz="3200" b="1" dirty="0">
                <a:solidFill>
                  <a:srgbClr val="C00000"/>
                </a:solidFill>
              </a:rPr>
              <a:t>AGO DU 03 JUILLET 2023 DE L’APSGI-UE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MOA</a:t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>
                <a:solidFill>
                  <a:srgbClr val="C00000"/>
                </a:solidFill>
              </a:rPr>
              <a:t>RENOUVELLEMENT DU BUREAU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37B7E0-A907-45B1-854A-895D985A5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PRÉSIDENTE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D416F1B-2260-46A3-8712-BD1EA50EF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Mme Roselyne ABÉ</a:t>
            </a:r>
          </a:p>
          <a:p>
            <a:pPr rtl="0"/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DG ECOBANK Investment Corp.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9715" y="2623899"/>
            <a:ext cx="2284541" cy="245635"/>
          </a:xfrm>
        </p:spPr>
        <p:txBody>
          <a:bodyPr rtlCol="0"/>
          <a:lstStyle/>
          <a:p>
            <a:pPr rtl="0"/>
            <a:r>
              <a:rPr lang="fr-FR" b="1" dirty="0"/>
              <a:t>Mme Kadi FADIKA-COULIBALY</a:t>
            </a:r>
          </a:p>
          <a:p>
            <a:pPr rtl="0"/>
            <a:r>
              <a:rPr lang="fr-FR" b="1" dirty="0"/>
              <a:t>ADG HUDSON &amp; Cie 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40815" y="4272941"/>
            <a:ext cx="1426858" cy="166199"/>
          </a:xfrm>
        </p:spPr>
        <p:txBody>
          <a:bodyPr rtlCol="0"/>
          <a:lstStyle/>
          <a:p>
            <a:pPr rtl="0"/>
            <a:r>
              <a:rPr lang="fr-FR" b="1" dirty="0"/>
              <a:t>M. Amadou CISSÉ</a:t>
            </a:r>
          </a:p>
          <a:p>
            <a:pPr rtl="0"/>
            <a:r>
              <a:rPr lang="fr-FR" b="1" dirty="0"/>
              <a:t>DG SGI MALI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23035" y="5608410"/>
            <a:ext cx="1669141" cy="243568"/>
          </a:xfrm>
        </p:spPr>
        <p:txBody>
          <a:bodyPr rtlCol="0"/>
          <a:lstStyle/>
          <a:p>
            <a:pPr rtl="0"/>
            <a:r>
              <a:rPr lang="fr-FR" b="1" dirty="0"/>
              <a:t>M. Fabien HOUNYOVI</a:t>
            </a:r>
          </a:p>
          <a:p>
            <a:pPr rtl="0"/>
            <a:r>
              <a:rPr lang="fr-FR" b="1" dirty="0"/>
              <a:t>DG SGI UCA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AFBC632A-A085-45FB-8A22-A087AB251A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757500" y="2627246"/>
            <a:ext cx="1383040" cy="111779"/>
          </a:xfrm>
        </p:spPr>
        <p:txBody>
          <a:bodyPr rtlCol="0"/>
          <a:lstStyle/>
          <a:p>
            <a:pPr rtl="0"/>
            <a:r>
              <a:rPr lang="fr-FR" b="1" dirty="0"/>
              <a:t>M. Ismaël CISSÉ</a:t>
            </a:r>
          </a:p>
          <a:p>
            <a:pPr rtl="0"/>
            <a:r>
              <a:rPr lang="fr-FR" b="1" dirty="0"/>
              <a:t>DG SIRIUS CAPITAL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B0F79018-7E80-4F11-97D6-C1AC907028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6965" y="4161267"/>
            <a:ext cx="1738752" cy="140353"/>
          </a:xfrm>
        </p:spPr>
        <p:txBody>
          <a:bodyPr rtlCol="0"/>
          <a:lstStyle/>
          <a:p>
            <a:pPr rtl="0"/>
            <a:r>
              <a:rPr lang="fr-FR" b="1" dirty="0"/>
              <a:t>M. Ababacar DIAW</a:t>
            </a:r>
          </a:p>
          <a:p>
            <a:pPr rtl="0"/>
            <a:r>
              <a:rPr lang="fr-FR" b="1" dirty="0"/>
              <a:t>DG IMPAXIS SECURITIES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BFB39279-C8C5-49A2-A66B-0E32CBBA58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25777" y="5594637"/>
            <a:ext cx="1554794" cy="172305"/>
          </a:xfrm>
        </p:spPr>
        <p:txBody>
          <a:bodyPr rtlCol="0"/>
          <a:lstStyle/>
          <a:p>
            <a:pPr rtl="0"/>
            <a:r>
              <a:rPr lang="fr-FR" b="1" dirty="0"/>
              <a:t>M. Jean-Yves BINI</a:t>
            </a:r>
          </a:p>
          <a:p>
            <a:pPr rtl="0"/>
            <a:r>
              <a:rPr lang="fr-FR" b="1" dirty="0"/>
              <a:t>DGA MAC AFRICAN</a:t>
            </a:r>
          </a:p>
        </p:txBody>
      </p:sp>
      <p:pic>
        <p:nvPicPr>
          <p:cNvPr id="12" name="Espace réservé d’image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4240" y="2210824"/>
            <a:ext cx="970711" cy="1005836"/>
          </a:xfrm>
        </p:spPr>
      </p:pic>
      <p:pic>
        <p:nvPicPr>
          <p:cNvPr id="40" name="Espace réservé à l’image 11">
            <a:extLst>
              <a:ext uri="{FF2B5EF4-FFF2-40B4-BE49-F238E27FC236}">
                <a16:creationId xmlns:a16="http://schemas.microsoft.com/office/drawing/2014/main" id="{9A1098EC-17B9-4663-931A-7EC2A74C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" b="516"/>
          <a:stretch/>
        </p:blipFill>
        <p:spPr>
          <a:xfrm>
            <a:off x="5395099" y="3728999"/>
            <a:ext cx="1006475" cy="1004888"/>
          </a:xfrm>
        </p:spPr>
      </p:pic>
      <p:pic>
        <p:nvPicPr>
          <p:cNvPr id="42" name="Espace réservé à l’image 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991" y="5089525"/>
            <a:ext cx="951047" cy="1010224"/>
          </a:xfrm>
        </p:spPr>
      </p:pic>
      <p:pic>
        <p:nvPicPr>
          <p:cNvPr id="44" name="Espace réservé à l’image 11">
            <a:extLst>
              <a:ext uri="{FF2B5EF4-FFF2-40B4-BE49-F238E27FC236}">
                <a16:creationId xmlns:a16="http://schemas.microsoft.com/office/drawing/2014/main" id="{74D86A10-BCCD-4CE2-9A36-D852A1A6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302" y="5255621"/>
            <a:ext cx="1006475" cy="705579"/>
          </a:xfrm>
        </p:spPr>
      </p:pic>
      <p:pic>
        <p:nvPicPr>
          <p:cNvPr id="46" name="Espace réservé à l’image 11">
            <a:extLst>
              <a:ext uri="{FF2B5EF4-FFF2-40B4-BE49-F238E27FC236}">
                <a16:creationId xmlns:a16="http://schemas.microsoft.com/office/drawing/2014/main" id="{E8BEFAE8-8E1F-471E-9FDC-C0CB51AD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r="14605"/>
          <a:stretch/>
        </p:blipFill>
        <p:spPr>
          <a:xfrm>
            <a:off x="8582009" y="3754577"/>
            <a:ext cx="1006475" cy="1004888"/>
          </a:xfrm>
        </p:spPr>
      </p:pic>
      <p:pic>
        <p:nvPicPr>
          <p:cNvPr id="48" name="Espace réservé d’image 11">
            <a:extLst>
              <a:ext uri="{FF2B5EF4-FFF2-40B4-BE49-F238E27FC236}">
                <a16:creationId xmlns:a16="http://schemas.microsoft.com/office/drawing/2014/main" id="{9982CF15-E391-4403-8701-6F22884F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9727640" y="2215666"/>
            <a:ext cx="1006475" cy="1004887"/>
          </a:xfrm>
        </p:spPr>
      </p:pic>
      <p:sp>
        <p:nvSpPr>
          <p:cNvPr id="20" name="Espace réservé du texte 62">
            <a:extLst>
              <a:ext uri="{FF2B5EF4-FFF2-40B4-BE49-F238E27FC236}">
                <a16:creationId xmlns:a16="http://schemas.microsoft.com/office/drawing/2014/main" id="{9A3BB29A-B803-4DE8-8CF0-29C038191C7F}"/>
              </a:ext>
            </a:extLst>
          </p:cNvPr>
          <p:cNvSpPr txBox="1">
            <a:spLocks/>
          </p:cNvSpPr>
          <p:nvPr/>
        </p:nvSpPr>
        <p:spPr>
          <a:xfrm>
            <a:off x="7447105" y="2178035"/>
            <a:ext cx="1311814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b="1" dirty="0">
                <a:solidFill>
                  <a:srgbClr val="002060"/>
                </a:solidFill>
              </a:rPr>
              <a:t>Vice-Président chargé du S.G</a:t>
            </a:r>
          </a:p>
        </p:txBody>
      </p:sp>
      <p:sp>
        <p:nvSpPr>
          <p:cNvPr id="22" name="Espace réservé du texte 62">
            <a:extLst>
              <a:ext uri="{FF2B5EF4-FFF2-40B4-BE49-F238E27FC236}">
                <a16:creationId xmlns:a16="http://schemas.microsoft.com/office/drawing/2014/main" id="{3C3C2E6E-DDC9-42AF-97CD-68F2D42EF217}"/>
              </a:ext>
            </a:extLst>
          </p:cNvPr>
          <p:cNvSpPr txBox="1">
            <a:spLocks/>
          </p:cNvSpPr>
          <p:nvPr/>
        </p:nvSpPr>
        <p:spPr>
          <a:xfrm>
            <a:off x="9586912" y="3610423"/>
            <a:ext cx="2322589" cy="32257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b="1" dirty="0">
                <a:solidFill>
                  <a:srgbClr val="002060"/>
                </a:solidFill>
              </a:rPr>
              <a:t>Secrétaire chargé des relations avec la BRVM et le DC/BR</a:t>
            </a:r>
          </a:p>
        </p:txBody>
      </p:sp>
      <p:sp>
        <p:nvSpPr>
          <p:cNvPr id="23" name="Espace réservé du texte 62">
            <a:extLst>
              <a:ext uri="{FF2B5EF4-FFF2-40B4-BE49-F238E27FC236}">
                <a16:creationId xmlns:a16="http://schemas.microsoft.com/office/drawing/2014/main" id="{BD673988-70F2-4508-AA47-7E605B111904}"/>
              </a:ext>
            </a:extLst>
          </p:cNvPr>
          <p:cNvSpPr txBox="1">
            <a:spLocks/>
          </p:cNvSpPr>
          <p:nvPr/>
        </p:nvSpPr>
        <p:spPr>
          <a:xfrm>
            <a:off x="8631882" y="5288144"/>
            <a:ext cx="2546658" cy="4571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b="1" dirty="0">
                <a:solidFill>
                  <a:srgbClr val="002060"/>
                </a:solidFill>
              </a:rPr>
              <a:t>COMMISSAIRE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b="1" dirty="0">
                <a:solidFill>
                  <a:srgbClr val="002060"/>
                </a:solidFill>
              </a:rPr>
              <a:t>AUX COMPTES</a:t>
            </a:r>
          </a:p>
        </p:txBody>
      </p:sp>
      <p:sp>
        <p:nvSpPr>
          <p:cNvPr id="25" name="Espace réservé du texte 62">
            <a:extLst>
              <a:ext uri="{FF2B5EF4-FFF2-40B4-BE49-F238E27FC236}">
                <a16:creationId xmlns:a16="http://schemas.microsoft.com/office/drawing/2014/main" id="{70860616-AE7F-47E2-B41D-6CBC628E0FBA}"/>
              </a:ext>
            </a:extLst>
          </p:cNvPr>
          <p:cNvSpPr txBox="1">
            <a:spLocks/>
          </p:cNvSpPr>
          <p:nvPr/>
        </p:nvSpPr>
        <p:spPr>
          <a:xfrm>
            <a:off x="5386037" y="5141359"/>
            <a:ext cx="1999119" cy="30209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1300" b="1" dirty="0">
                <a:solidFill>
                  <a:srgbClr val="002060"/>
                </a:solidFill>
              </a:rPr>
              <a:t>Secrétaire Chargé des relations avec les SGI</a:t>
            </a:r>
          </a:p>
        </p:txBody>
      </p:sp>
      <p:sp>
        <p:nvSpPr>
          <p:cNvPr id="26" name="Espace réservé du texte 62">
            <a:extLst>
              <a:ext uri="{FF2B5EF4-FFF2-40B4-BE49-F238E27FC236}">
                <a16:creationId xmlns:a16="http://schemas.microsoft.com/office/drawing/2014/main" id="{82612237-FD95-4673-BAA5-5CCFC583C78E}"/>
              </a:ext>
            </a:extLst>
          </p:cNvPr>
          <p:cNvSpPr txBox="1">
            <a:spLocks/>
          </p:cNvSpPr>
          <p:nvPr/>
        </p:nvSpPr>
        <p:spPr>
          <a:xfrm>
            <a:off x="10303727" y="2216438"/>
            <a:ext cx="1888273" cy="4571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b="1" dirty="0">
                <a:solidFill>
                  <a:srgbClr val="002060"/>
                </a:solidFill>
              </a:rPr>
              <a:t>Vice-Président chargé des Finances</a:t>
            </a:r>
          </a:p>
          <a:p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27" name="Espace réservé du texte 62">
            <a:extLst>
              <a:ext uri="{FF2B5EF4-FFF2-40B4-BE49-F238E27FC236}">
                <a16:creationId xmlns:a16="http://schemas.microsoft.com/office/drawing/2014/main" id="{83C1DB67-03B2-4F41-942B-0309319D447A}"/>
              </a:ext>
            </a:extLst>
          </p:cNvPr>
          <p:cNvSpPr txBox="1">
            <a:spLocks/>
          </p:cNvSpPr>
          <p:nvPr/>
        </p:nvSpPr>
        <p:spPr>
          <a:xfrm>
            <a:off x="6440815" y="3912320"/>
            <a:ext cx="1888273" cy="4571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b="1" dirty="0">
                <a:solidFill>
                  <a:srgbClr val="002060"/>
                </a:solidFill>
              </a:rPr>
              <a:t>Secrétaire chargé des Relations avec l’AMF-UMOA</a:t>
            </a:r>
          </a:p>
          <a:p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CD5F717-CD21-41EF-AB87-7C2FEFFB4C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113291"/>
            <a:ext cx="1658256" cy="8047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16c05727-aa75-4e4a-9b5f-8a80a1165891"/>
    <ds:schemaRef ds:uri="http://www.w3.org/XML/1998/namespace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101</Words>
  <Application>Microsoft Office PowerPoint</Application>
  <PresentationFormat>Grand écran</PresentationFormat>
  <Paragraphs>23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 3</vt:lpstr>
      <vt:lpstr>Ion</vt:lpstr>
      <vt:lpstr>AGO DU 03 JUILLET 2023 DE L’APSGI-UEMOA RENOUVELLEMENT DU BUREAU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Olga KOFFI</dc:creator>
  <cp:lastModifiedBy>office.un@apsgi.org</cp:lastModifiedBy>
  <cp:revision>19</cp:revision>
  <cp:lastPrinted>2021-06-23T14:53:57Z</cp:lastPrinted>
  <dcterms:created xsi:type="dcterms:W3CDTF">2021-06-22T09:46:44Z</dcterms:created>
  <dcterms:modified xsi:type="dcterms:W3CDTF">2023-07-06T16:24:42Z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